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4" r:id="rId3"/>
    <p:sldId id="259" r:id="rId4"/>
    <p:sldId id="270" r:id="rId5"/>
    <p:sldId id="263" r:id="rId6"/>
    <p:sldId id="275" r:id="rId7"/>
    <p:sldId id="276" r:id="rId8"/>
    <p:sldId id="278" r:id="rId9"/>
    <p:sldId id="277" r:id="rId10"/>
    <p:sldId id="265" r:id="rId11"/>
    <p:sldId id="266" r:id="rId12"/>
    <p:sldId id="273" r:id="rId13"/>
    <p:sldId id="271" r:id="rId14"/>
    <p:sldId id="272" r:id="rId15"/>
    <p:sldId id="267" r:id="rId16"/>
    <p:sldId id="268" r:id="rId17"/>
    <p:sldId id="269" r:id="rId18"/>
    <p:sldId id="260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43027-8A98-472F-8384-6A3DE988F18F}" type="datetimeFigureOut">
              <a:rPr lang="fr-FR" smtClean="0"/>
              <a:t>29/06/2015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0710B-1B9B-4628-84F1-524F6DBA22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026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2134A-F819-45BB-9FDA-DAE33AC1ADE1}" type="datetimeFigureOut">
              <a:rPr lang="fr-FR" smtClean="0"/>
              <a:t>29/06/2015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A4077-6ADB-4474-806B-447A8553C8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11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A4077-6ADB-4474-806B-447A8553C8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83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A4077-6ADB-4474-806B-447A8553C82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83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/15</a:t>
            </a:r>
            <a:endParaRPr lang="fr-B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/15</a:t>
            </a:r>
            <a:endParaRPr lang="fr-BE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/15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smtClean="0"/>
              <a:t>Hilmi B24/06/2015</a:t>
            </a:r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/15</a:t>
            </a:r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id="1" dur="indefinite" restart="never" nodeType="tmRoot"/>
      </p:par>
    </p:tnLst>
  </p:timing>
  <p:hf hd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-189230" y="9882505"/>
            <a:ext cx="7680960" cy="127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-189230" y="0"/>
            <a:ext cx="7680960" cy="12700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FR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1685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4430488" y="4382667"/>
            <a:ext cx="1847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368" y="257983"/>
            <a:ext cx="2160240" cy="115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92" y="1484784"/>
            <a:ext cx="3392391" cy="110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37" y="2089682"/>
            <a:ext cx="3439005" cy="182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93319" y="3571559"/>
            <a:ext cx="7874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latin typeface="+mj-lt"/>
              </a:rPr>
              <a:t>Présentation du Stage</a:t>
            </a:r>
          </a:p>
          <a:p>
            <a:pPr algn="ctr"/>
            <a:r>
              <a:rPr lang="fr-FR" sz="2000" b="1" dirty="0">
                <a:latin typeface="+mj-lt"/>
              </a:rPr>
              <a:t> Création d’un wiki pour développer la base de connaissances techniques de l’EID Méditerranée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69446" y="4564144"/>
            <a:ext cx="575458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Pr</a:t>
            </a:r>
            <a:r>
              <a:rPr lang="fr-FR" altLang="fr-FR" sz="1400" dirty="0"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sent</a:t>
            </a:r>
            <a:r>
              <a:rPr lang="fr-FR" altLang="fr-FR" sz="1400" dirty="0"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par</a:t>
            </a:r>
            <a:r>
              <a:rPr lang="fr-FR" altLang="fr-FR" sz="1400" dirty="0"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</a:t>
            </a:r>
            <a:endParaRPr lang="fr-FR" altLang="fr-FR" sz="1000" dirty="0"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Hilmi BOUALLEGUE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Encadr</a:t>
            </a:r>
            <a:r>
              <a:rPr lang="fr-FR" altLang="fr-FR" sz="1400" dirty="0">
                <a:latin typeface="Calibri"/>
                <a:ea typeface="Calibri" pitchFamily="34" charset="0"/>
                <a:cs typeface="Times New Roman" pitchFamily="18" charset="0"/>
              </a:rPr>
              <a:t>é</a:t>
            </a:r>
            <a:r>
              <a:rPr lang="fr-FR" altLang="fr-FR" sz="1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Par : </a:t>
            </a:r>
            <a:endParaRPr lang="fr-FR" altLang="fr-FR" sz="1000" dirty="0">
              <a:latin typeface="Arial" pitchFamily="34" charset="0"/>
              <a:cs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Dr. Amaury HABRARD, Responsable de Master WI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M. Réda TOUNSI, Maître de stage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000" dirty="0"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latin typeface="Calibri" pitchFamily="34" charset="0"/>
                <a:ea typeface="Calibri" pitchFamily="34" charset="0"/>
                <a:cs typeface="Arial" pitchFamily="34" charset="0"/>
              </a:rPr>
              <a:t>Année 2014-2015</a:t>
            </a:r>
            <a:endParaRPr lang="fr-FR" altLang="fr-FR" sz="2000" dirty="0">
              <a:latin typeface="Arial" pitchFamily="34" charset="0"/>
              <a:cs typeface="Arial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75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780484" y="1342712"/>
            <a:ext cx="61468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</a:t>
            </a:r>
            <a:r>
              <a:rPr lang="fr-F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estion </a:t>
            </a:r>
            <a:r>
              <a:rPr lang="fr-FR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du </a:t>
            </a:r>
            <a:r>
              <a:rPr lang="fr-F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projet avec la méthode AGILE:</a:t>
            </a:r>
            <a:endParaRPr lang="fr-F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70706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237338"/>
            <a:ext cx="3528392" cy="255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re 2"/>
          <p:cNvSpPr txBox="1">
            <a:spLocks/>
          </p:cNvSpPr>
          <p:nvPr/>
        </p:nvSpPr>
        <p:spPr>
          <a:xfrm>
            <a:off x="780484" y="260648"/>
            <a:ext cx="760794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solidFill>
                  <a:schemeClr val="dk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fr-FR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3.1. Méthodes utilisées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2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0215" y="260648"/>
            <a:ext cx="7568210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4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Méthodes utilisées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04475" y="1298472"/>
            <a:ext cx="37385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Outils Méthodologiques :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50" y="1820046"/>
            <a:ext cx="44481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droit avec flèche 7"/>
          <p:cNvCxnSpPr>
            <a:stCxn id="2050" idx="2"/>
          </p:cNvCxnSpPr>
          <p:nvPr/>
        </p:nvCxnSpPr>
        <p:spPr>
          <a:xfrm flipH="1">
            <a:off x="2123728" y="2839221"/>
            <a:ext cx="2281210" cy="589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99748"/>
            <a:ext cx="2331861" cy="207718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20215" y="4873420"/>
            <a:ext cx="1770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3">
                    <a:lumMod val="50000"/>
                  </a:schemeClr>
                </a:solidFill>
              </a:rPr>
              <a:t>Document d’exigences</a:t>
            </a:r>
            <a:endParaRPr lang="fr-F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4" name="Connecteur droit avec flèche 13"/>
          <p:cNvCxnSpPr>
            <a:stCxn id="2050" idx="2"/>
          </p:cNvCxnSpPr>
          <p:nvPr/>
        </p:nvCxnSpPr>
        <p:spPr>
          <a:xfrm flipH="1">
            <a:off x="3995936" y="2839221"/>
            <a:ext cx="409002" cy="589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2050" idx="2"/>
          </p:cNvCxnSpPr>
          <p:nvPr/>
        </p:nvCxnSpPr>
        <p:spPr>
          <a:xfrm>
            <a:off x="4404938" y="2839221"/>
            <a:ext cx="527102" cy="589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2050" idx="2"/>
          </p:cNvCxnSpPr>
          <p:nvPr/>
        </p:nvCxnSpPr>
        <p:spPr>
          <a:xfrm>
            <a:off x="4404938" y="2839221"/>
            <a:ext cx="2327302" cy="4457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71" y="3501008"/>
            <a:ext cx="1327703" cy="109995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2897008" y="4875015"/>
            <a:ext cx="151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>
                    <a:lumMod val="50000"/>
                  </a:schemeClr>
                </a:solidFill>
              </a:rPr>
              <a:t>Diagramme des cas d’utilisations</a:t>
            </a:r>
            <a:endParaRPr lang="fr-F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9" y="3577489"/>
            <a:ext cx="1147745" cy="946993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4596450" y="4873420"/>
            <a:ext cx="151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>
                    <a:lumMod val="50000"/>
                  </a:schemeClr>
                </a:solidFill>
              </a:rPr>
              <a:t>Diagramme de séquences</a:t>
            </a:r>
            <a:endParaRPr lang="fr-F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099748"/>
            <a:ext cx="2331861" cy="2077188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6220815" y="4873420"/>
            <a:ext cx="177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accent3">
                    <a:lumMod val="50000"/>
                  </a:schemeClr>
                </a:solidFill>
              </a:rPr>
              <a:t>Cahier de recette des tests</a:t>
            </a:r>
            <a:endParaRPr lang="fr-FR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77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  <p:bldP spid="35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709097" y="1342713"/>
            <a:ext cx="39292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Architecture du système :</a:t>
            </a:r>
            <a:endParaRPr lang="fr-F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itre 2"/>
          <p:cNvSpPr txBox="1">
            <a:spLocks/>
          </p:cNvSpPr>
          <p:nvPr/>
        </p:nvSpPr>
        <p:spPr>
          <a:xfrm>
            <a:off x="860976" y="260648"/>
            <a:ext cx="745098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solidFill>
                  <a:schemeClr val="dk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4. </a:t>
            </a:r>
            <a:r>
              <a:rPr lang="fr-FR" sz="4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Développement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6" y="1808599"/>
            <a:ext cx="7450980" cy="405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75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99592" y="260648"/>
            <a:ext cx="7488832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4. </a:t>
            </a:r>
            <a:r>
              <a:rPr lang="fr-FR" sz="4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Développement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560" y="1356247"/>
            <a:ext cx="65742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Environnement &amp; outils de développement :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28" y="1988840"/>
            <a:ext cx="1835884" cy="18358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91" y="1988839"/>
            <a:ext cx="1835884" cy="18358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448" y="1988840"/>
            <a:ext cx="1835884" cy="18358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70" y="3824722"/>
            <a:ext cx="2109100" cy="21091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76556"/>
            <a:ext cx="1023937" cy="98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854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457199" y="1077581"/>
            <a:ext cx="55595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Démonstration logicielle du DT-WIKI :</a:t>
            </a:r>
            <a:endParaRPr lang="fr-FR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itre 2"/>
          <p:cNvSpPr txBox="1">
            <a:spLocks/>
          </p:cNvSpPr>
          <p:nvPr/>
        </p:nvSpPr>
        <p:spPr>
          <a:xfrm>
            <a:off x="827583" y="260648"/>
            <a:ext cx="7563381" cy="792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solidFill>
                  <a:schemeClr val="dk1"/>
                </a:solidFill>
                <a:effectLst>
                  <a:reflection blurRad="6350" stA="55000" endA="300" endPos="455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5. Démonstration</a:t>
            </a:r>
          </a:p>
        </p:txBody>
      </p:sp>
      <p:pic>
        <p:nvPicPr>
          <p:cNvPr id="3" name="Pré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564091"/>
            <a:ext cx="7560840" cy="46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2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38678" y="260648"/>
            <a:ext cx="7549746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Conclusion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678" y="1334561"/>
            <a:ext cx="29979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 choix du sujet :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924944"/>
            <a:ext cx="2988026" cy="287597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678" y="2030630"/>
            <a:ext cx="4669426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b="1" dirty="0" smtClean="0"/>
              <a:t>Pratiquer le développement web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b="1" dirty="0" smtClean="0"/>
              <a:t>Expérimenter la notion de wiki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b="1" dirty="0" smtClean="0"/>
              <a:t>Mettre en application mes connaissances en gestion de projet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2207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Conclusion</a:t>
            </a:r>
            <a:endParaRPr lang="fr-FR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970" y="1334561"/>
            <a:ext cx="37593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Les apports du travail :</a:t>
            </a:r>
            <a:endParaRPr lang="fr-FR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31" y="2348880"/>
            <a:ext cx="3303572" cy="261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2026320"/>
            <a:ext cx="4680520" cy="378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/>
              <a:t>Travail avec une contrainte de temps forte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 smtClean="0"/>
              <a:t>Echange </a:t>
            </a:r>
            <a:r>
              <a:rPr lang="fr-FR" sz="2000" b="1" dirty="0"/>
              <a:t>avec des non-informaticiens et comprendre leurs besoins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 smtClean="0"/>
              <a:t>Amélioration de la documentation technique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 smtClean="0"/>
              <a:t>Amélioration de ma  communication écrite et orale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 smtClean="0"/>
              <a:t>Amélioration de  mes compétences en développement Web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575653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755576" y="260648"/>
            <a:ext cx="7632848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Perspectives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11560" y="1556792"/>
            <a:ext cx="5544616" cy="286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/>
              <a:t>A court terme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Améliorer l’option de recherche avancée</a:t>
            </a:r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/>
              <a:t>À moyen terme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Ajouter d’autres fonctionnalités </a:t>
            </a:r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/>
              <a:t>À long terme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Adapter le système pour fonctionner avec les autres services de l’EID Méditerranée </a:t>
            </a:r>
            <a:endParaRPr lang="fr-FR" sz="20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1808820"/>
            <a:ext cx="2379435" cy="235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283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Rectangle 5"/>
          <p:cNvSpPr/>
          <p:nvPr/>
        </p:nvSpPr>
        <p:spPr>
          <a:xfrm>
            <a:off x="1331640" y="1844824"/>
            <a:ext cx="657844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Merci pour votre attention</a:t>
            </a:r>
            <a:endParaRPr lang="fr-F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4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755576" y="260648"/>
            <a:ext cx="7560840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Plan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259632" y="1611521"/>
            <a:ext cx="6552728" cy="32932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b="1" dirty="0" smtClean="0"/>
              <a:t>Introduction </a:t>
            </a:r>
            <a:r>
              <a:rPr lang="fr-FR" b="1" dirty="0" smtClean="0"/>
              <a:t> </a:t>
            </a:r>
          </a:p>
          <a:p>
            <a:r>
              <a:rPr lang="fr-FR" b="1" dirty="0" smtClean="0"/>
              <a:t>1. Montage du projet et planification</a:t>
            </a:r>
          </a:p>
          <a:p>
            <a:r>
              <a:rPr lang="fr-FR" b="1" dirty="0" smtClean="0"/>
              <a:t>2. Besoins client &amp; contraintes </a:t>
            </a:r>
          </a:p>
          <a:p>
            <a:r>
              <a:rPr lang="fr-FR" sz="2000" b="1" dirty="0" smtClean="0"/>
              <a:t>3. Méthodes utilisées</a:t>
            </a:r>
          </a:p>
          <a:p>
            <a:r>
              <a:rPr lang="fr-FR" sz="2000" b="1" dirty="0" smtClean="0"/>
              <a:t>5. Développement </a:t>
            </a:r>
          </a:p>
          <a:p>
            <a:r>
              <a:rPr lang="fr-FR" sz="2000" b="1" dirty="0" smtClean="0"/>
              <a:t>5. Démonstration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000" b="1" dirty="0" smtClean="0"/>
              <a:t>Conclusion &amp; Perspectives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8967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8640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fr-F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350" y="1268760"/>
            <a:ext cx="26423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L’EID Méditerranée 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72816"/>
            <a:ext cx="561662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1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488832" cy="8640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fr-FR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3718" y="1196752"/>
            <a:ext cx="51796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Direction générale de l’EID Méditerranée: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68870"/>
            <a:ext cx="6120680" cy="442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Connecteur droit avec flèche 14"/>
          <p:cNvCxnSpPr>
            <a:endCxn id="2" idx="0"/>
          </p:cNvCxnSpPr>
          <p:nvPr/>
        </p:nvCxnSpPr>
        <p:spPr>
          <a:xfrm flipH="1">
            <a:off x="6552220" y="2852936"/>
            <a:ext cx="36004" cy="180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6300192" y="2420888"/>
            <a:ext cx="1584176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solidFill>
                  <a:schemeClr val="bg2">
                    <a:lumMod val="50000"/>
                  </a:schemeClr>
                </a:solidFill>
              </a:rPr>
              <a:t>La Direction Technique (DT)</a:t>
            </a:r>
            <a:endParaRPr lang="fr-F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5364088" y="3032956"/>
            <a:ext cx="2376264" cy="33483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776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7584" y="1342713"/>
            <a:ext cx="3280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Direction Technique (DT):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Organigramme : Alternative 7"/>
          <p:cNvSpPr/>
          <p:nvPr/>
        </p:nvSpPr>
        <p:spPr>
          <a:xfrm>
            <a:off x="1045042" y="3133819"/>
            <a:ext cx="1733310" cy="914176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 personnes</a:t>
            </a:r>
          </a:p>
        </p:txBody>
      </p:sp>
      <p:sp>
        <p:nvSpPr>
          <p:cNvPr id="13" name="Organigramme : Alternative 12"/>
          <p:cNvSpPr/>
          <p:nvPr/>
        </p:nvSpPr>
        <p:spPr>
          <a:xfrm>
            <a:off x="3266612" y="1916832"/>
            <a:ext cx="2330119" cy="792088"/>
          </a:xfrm>
          <a:prstGeom prst="flowChartAlternateProcess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Direction Technique</a:t>
            </a:r>
          </a:p>
        </p:txBody>
      </p:sp>
      <p:sp>
        <p:nvSpPr>
          <p:cNvPr id="17" name="Organigramme : Alternative 16"/>
          <p:cNvSpPr/>
          <p:nvPr/>
        </p:nvSpPr>
        <p:spPr>
          <a:xfrm>
            <a:off x="5636042" y="3133819"/>
            <a:ext cx="1733310" cy="914175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80 projets / an</a:t>
            </a:r>
          </a:p>
        </p:txBody>
      </p:sp>
      <p:cxnSp>
        <p:nvCxnSpPr>
          <p:cNvPr id="18" name="Connecteur droit avec flèche 17"/>
          <p:cNvCxnSpPr>
            <a:stCxn id="13" idx="2"/>
            <a:endCxn id="20" idx="0"/>
          </p:cNvCxnSpPr>
          <p:nvPr/>
        </p:nvCxnSpPr>
        <p:spPr>
          <a:xfrm flipH="1">
            <a:off x="4431671" y="2708920"/>
            <a:ext cx="1" cy="446919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Connecteur droit avec flèche 21"/>
          <p:cNvCxnSpPr>
            <a:stCxn id="13" idx="2"/>
            <a:endCxn id="8" idx="0"/>
          </p:cNvCxnSpPr>
          <p:nvPr/>
        </p:nvCxnSpPr>
        <p:spPr>
          <a:xfrm flipH="1">
            <a:off x="1911697" y="2708920"/>
            <a:ext cx="2519975" cy="424899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26" y="4293095"/>
            <a:ext cx="1686262" cy="1723713"/>
          </a:xfrm>
          <a:prstGeom prst="rect">
            <a:avLst/>
          </a:prstGeom>
        </p:spPr>
      </p:pic>
      <p:sp>
        <p:nvSpPr>
          <p:cNvPr id="20" name="Organigramme : Alternative 19"/>
          <p:cNvSpPr/>
          <p:nvPr/>
        </p:nvSpPr>
        <p:spPr>
          <a:xfrm>
            <a:off x="3565016" y="3155839"/>
            <a:ext cx="1733310" cy="914176"/>
          </a:xfrm>
          <a:prstGeom prst="flowChartAlternateProcess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publications / an</a:t>
            </a:r>
          </a:p>
        </p:txBody>
      </p:sp>
      <p:cxnSp>
        <p:nvCxnSpPr>
          <p:cNvPr id="25" name="Connecteur droit avec flèche 24"/>
          <p:cNvCxnSpPr>
            <a:stCxn id="13" idx="2"/>
            <a:endCxn id="17" idx="0"/>
          </p:cNvCxnSpPr>
          <p:nvPr/>
        </p:nvCxnSpPr>
        <p:spPr>
          <a:xfrm>
            <a:off x="4431672" y="2708920"/>
            <a:ext cx="2071025" cy="424899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6" name="ZoneTexte 25"/>
          <p:cNvSpPr txBox="1"/>
          <p:nvPr/>
        </p:nvSpPr>
        <p:spPr>
          <a:xfrm>
            <a:off x="3797754" y="4436978"/>
            <a:ext cx="1446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/>
              <a:t>Grosse masse des données</a:t>
            </a:r>
            <a:endParaRPr lang="fr-FR" sz="1400" b="1" dirty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5596731" y="5154951"/>
            <a:ext cx="631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à coins arrondis 30"/>
          <p:cNvSpPr/>
          <p:nvPr/>
        </p:nvSpPr>
        <p:spPr>
          <a:xfrm>
            <a:off x="6502697" y="4698588"/>
            <a:ext cx="1597695" cy="1318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/>
              <a:t>Problèmes de partage , </a:t>
            </a:r>
            <a:r>
              <a:rPr lang="fr-FR" sz="1600" b="1" dirty="0" err="1" smtClean="0"/>
              <a:t>communiquationet</a:t>
            </a:r>
            <a:r>
              <a:rPr lang="fr-FR" sz="1600" b="1" dirty="0" smtClean="0"/>
              <a:t> de diffusion</a:t>
            </a:r>
            <a:endParaRPr lang="fr-FR" sz="1600" b="1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5636042" y="5445224"/>
            <a:ext cx="6314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43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20" grpId="0" animBg="1"/>
      <p:bldP spid="26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936104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  <a:endParaRPr lang="fr-FR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5" y="2132854"/>
            <a:ext cx="2331511" cy="198568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48" y="2132855"/>
            <a:ext cx="2331511" cy="19856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1" y="2136792"/>
            <a:ext cx="2331511" cy="198175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83568" y="1264693"/>
            <a:ext cx="13356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Solution 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1994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792088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3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1.Montage du projet et planification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199" y="1268760"/>
            <a:ext cx="26022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L’équipe du projet </a:t>
            </a:r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1855804"/>
            <a:ext cx="5688632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Times New Roman" panose="02020603050405020304" pitchFamily="18" charset="0"/>
              </a:rPr>
              <a:t>Un </a:t>
            </a:r>
            <a:r>
              <a:rPr lang="fr-FR" sz="2000" b="1" dirty="0">
                <a:latin typeface="Times New Roman" panose="02020603050405020304" pitchFamily="18" charset="0"/>
              </a:rPr>
              <a:t>chef de projet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>
                <a:latin typeface="Times New Roman" panose="02020603050405020304" pitchFamily="18" charset="0"/>
              </a:rPr>
              <a:t>Un chargé de projet SI.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>
                <a:latin typeface="Times New Roman" panose="02020603050405020304" pitchFamily="18" charset="0"/>
              </a:rPr>
              <a:t>Un chargé d’étude « valorisation des connaissances ».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>
                <a:latin typeface="Times New Roman" panose="02020603050405020304" pitchFamily="18" charset="0"/>
              </a:rPr>
              <a:t>Un responsable applications métiers et réseaux.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>
                <a:latin typeface="Times New Roman" panose="02020603050405020304" pitchFamily="18" charset="0"/>
              </a:rPr>
              <a:t>Deux futurs utilisateurs.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>
                <a:latin typeface="Times New Roman" panose="02020603050405020304" pitchFamily="18" charset="0"/>
              </a:rPr>
              <a:t>Un développeur stagiaire.</a:t>
            </a:r>
            <a:endParaRPr lang="fr-FR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1950242" y="4581605"/>
            <a:ext cx="1876981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827222" y="4581605"/>
            <a:ext cx="2011451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Développement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838672" y="4581605"/>
            <a:ext cx="1728193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Déploiement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20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792088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3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1.Montage du projet et planification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464" y="1268760"/>
            <a:ext cx="33137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Création de communauté:</a:t>
            </a:r>
            <a:endParaRPr lang="fr-FR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1855804"/>
            <a:ext cx="5688632" cy="1015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Times New Roman" panose="02020603050405020304" pitchFamily="18" charset="0"/>
              </a:rPr>
              <a:t>Création de la communauté d’utilisateur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Associer quelque futurs utilisateurs 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Réaliser des tests par des utilisateurs</a:t>
            </a:r>
            <a:endParaRPr lang="fr-FR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1950242" y="4581605"/>
            <a:ext cx="1876981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Conception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827222" y="4581605"/>
            <a:ext cx="2011451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Développement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838672" y="4581605"/>
            <a:ext cx="1728193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Déploiement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11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Hilmi BOUALLEGUE M1 WI 2014/2015 </a:t>
            </a:r>
            <a:endParaRPr lang="fr-BE"/>
          </a:p>
        </p:txBody>
      </p:sp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827584" y="260648"/>
            <a:ext cx="7560840" cy="792088"/>
          </a:xfr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/>
          <a:p>
            <a:pPr marL="0" indent="0" algn="ctr">
              <a:buNone/>
            </a:pPr>
            <a:r>
              <a:rPr lang="fr-FR" sz="3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2.Besoins client &amp; contraintes 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7704" y="1855804"/>
            <a:ext cx="5688632" cy="163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Times New Roman" panose="02020603050405020304" pitchFamily="18" charset="0"/>
              </a:rPr>
              <a:t>Respecter l’organigramme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Outil participatif 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Des circuit de validation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Validation par mail</a:t>
            </a:r>
            <a:endParaRPr lang="fr-FR" sz="2000" b="1" dirty="0"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b="1" dirty="0" smtClean="0">
                <a:latin typeface="Symbol" panose="05050102010706020507" pitchFamily="18" charset="2"/>
              </a:rPr>
              <a:t> </a:t>
            </a:r>
            <a:r>
              <a:rPr lang="fr-FR" sz="2000" b="1" dirty="0" smtClean="0">
                <a:latin typeface="Times New Roman" panose="02020603050405020304" pitchFamily="18" charset="0"/>
              </a:rPr>
              <a:t>Rester dans le périmètre de la DT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618838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illage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illage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illage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2009</TotalTime>
  <Words>444</Words>
  <Application>Microsoft Office PowerPoint</Application>
  <PresentationFormat>Affichage à l'écran (4:3)</PresentationFormat>
  <Paragraphs>115</Paragraphs>
  <Slides>18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Georgia</vt:lpstr>
      <vt:lpstr>Symbol</vt:lpstr>
      <vt:lpstr>Times New Roman</vt:lpstr>
      <vt:lpstr>Trebuchet MS</vt:lpstr>
      <vt:lpstr>Wingdings</vt:lpstr>
      <vt:lpstr>Sillage</vt:lpstr>
      <vt:lpstr>Présentation PowerPoint</vt:lpstr>
      <vt:lpstr>Plan</vt:lpstr>
      <vt:lpstr>Introduction</vt:lpstr>
      <vt:lpstr>Introduction</vt:lpstr>
      <vt:lpstr>Introduction</vt:lpstr>
      <vt:lpstr>Introduction</vt:lpstr>
      <vt:lpstr>1.Montage du projet et planification</vt:lpstr>
      <vt:lpstr>1.Montage du projet et planification</vt:lpstr>
      <vt:lpstr>2.Besoins client &amp; contraintes </vt:lpstr>
      <vt:lpstr>Présentation PowerPoint</vt:lpstr>
      <vt:lpstr>Méthodes utilisées</vt:lpstr>
      <vt:lpstr>Présentation PowerPoint</vt:lpstr>
      <vt:lpstr>4. Développement </vt:lpstr>
      <vt:lpstr>Présentation PowerPoint</vt:lpstr>
      <vt:lpstr>Conclusion</vt:lpstr>
      <vt:lpstr>Conclusion</vt:lpstr>
      <vt:lpstr>Perspectives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BOUALLEGUE Hilmi</dc:creator>
  <cp:lastModifiedBy>Hilmi</cp:lastModifiedBy>
  <cp:revision>306</cp:revision>
  <dcterms:created xsi:type="dcterms:W3CDTF">2015-06-22T07:55:10Z</dcterms:created>
  <dcterms:modified xsi:type="dcterms:W3CDTF">2015-06-29T07:25:22Z</dcterms:modified>
</cp:coreProperties>
</file>